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71" r:id="rId2"/>
    <p:sldId id="273" r:id="rId3"/>
    <p:sldId id="257" r:id="rId4"/>
    <p:sldId id="259" r:id="rId5"/>
    <p:sldId id="261" r:id="rId6"/>
    <p:sldId id="262" r:id="rId7"/>
    <p:sldId id="263" r:id="rId8"/>
    <p:sldId id="265" r:id="rId9"/>
    <p:sldId id="269" r:id="rId10"/>
    <p:sldId id="267" r:id="rId11"/>
    <p:sldId id="260" r:id="rId12"/>
    <p:sldId id="266" r:id="rId13"/>
    <p:sldId id="272" r:id="rId14"/>
    <p:sldId id="270" r:id="rId15"/>
    <p:sldId id="268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77" autoAdjust="0"/>
    <p:restoredTop sz="95332" autoAdjust="0"/>
  </p:normalViewPr>
  <p:slideViewPr>
    <p:cSldViewPr snapToGrid="0">
      <p:cViewPr>
        <p:scale>
          <a:sx n="100" d="100"/>
          <a:sy n="100" d="100"/>
        </p:scale>
        <p:origin x="994" y="-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3D1D41-33A9-411A-A054-EE32A8D131E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9EF799-6846-4A26-8569-6290C383D97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1592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Config 24 ¤ Config : Configuration du projet ¤ </a:t>
            </a:r>
            <a:r>
              <a:rPr lang="fr-FR" dirty="0" err="1" smtClean="0"/>
              <a:t>DataSource</a:t>
            </a:r>
            <a:r>
              <a:rPr lang="fr-FR" dirty="0" smtClean="0"/>
              <a:t> n Liens base de données n Configuration ¤ </a:t>
            </a:r>
            <a:r>
              <a:rPr lang="fr-FR" dirty="0" err="1" smtClean="0"/>
              <a:t>BuildConfig</a:t>
            </a:r>
            <a:r>
              <a:rPr lang="fr-FR" dirty="0" smtClean="0"/>
              <a:t> ¤ </a:t>
            </a:r>
            <a:r>
              <a:rPr lang="fr-FR" dirty="0" err="1" smtClean="0"/>
              <a:t>UrlMapping</a:t>
            </a:r>
            <a:r>
              <a:rPr lang="fr-FR" dirty="0" smtClean="0"/>
              <a:t> n Règles de redirections n REGEXP ¤ </a:t>
            </a:r>
            <a:r>
              <a:rPr lang="fr-FR" dirty="0" err="1" smtClean="0"/>
              <a:t>ApplicationResources</a:t>
            </a:r>
            <a:r>
              <a:rPr lang="fr-FR" dirty="0" smtClean="0"/>
              <a:t> n Module gestion de ressource (</a:t>
            </a:r>
            <a:r>
              <a:rPr lang="fr-FR" dirty="0" err="1" smtClean="0"/>
              <a:t>Grails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9EF799-6846-4A26-8569-6290C383D975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5752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9EF799-6846-4A26-8569-6290C383D97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698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Data Access Layer (DAL) is the layer of a system that exists between the business logic layer and the persistence / storage layer. A DAL might be a single class, or it might be composed of multiple Data Access Objects (DAOs). It may have a facade over the top for the business layer to talk to, hiding the complexity of the data access logic. It might be a third-party object-relational mapping tool (ORM) such as Hibernate.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9EF799-6846-4A26-8569-6290C383D97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2008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7420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6599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7219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3616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0794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674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1836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4462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39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0457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9816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C9C1C4-A5AF-4271-AAF0-F27101A34A1E}" type="datetimeFigureOut">
              <a:rPr lang="fr-FR" smtClean="0"/>
              <a:t>12/01/2018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541DA-F774-4FBF-9258-58E665EE83B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5318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dico.developpez.com/html/910-Langages-JSP-Java-Server-Pages.php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dico.developpez.com/html/156-Langages-JDBC-Java-DataBase-Connectivity.php" TargetMode="External"/><Relationship Id="rId2" Type="http://schemas.openxmlformats.org/officeDocument/2006/relationships/hyperlink" Target="http://dico.developpez.com/html/786-Generalites-SGBD-Systeme-de-Gestion-de-Bases-de-Donnees.php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1869991" y="2890141"/>
            <a:ext cx="5306538" cy="860903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dirty="0" smtClean="0"/>
              <a:t>Groovy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66209" y="4538246"/>
            <a:ext cx="2626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Encadré</a:t>
            </a:r>
            <a:r>
              <a:rPr lang="en-US" dirty="0"/>
              <a:t> par: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74031" y="4907578"/>
            <a:ext cx="2004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M.Olivier</a:t>
            </a:r>
            <a:r>
              <a:rPr lang="fr-FR" dirty="0" smtClean="0"/>
              <a:t> RICHARD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7" name="TextBox 6"/>
          <p:cNvSpPr txBox="1"/>
          <p:nvPr/>
        </p:nvSpPr>
        <p:spPr>
          <a:xfrm>
            <a:off x="2037945" y="4538246"/>
            <a:ext cx="1348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Préparé par: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69991" y="4894905"/>
            <a:ext cx="1716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Marwan ALWAN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26129" y="6051440"/>
            <a:ext cx="359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r-FR" altLang="en-US" b="1" dirty="0"/>
              <a:t>Année Universitaire </a:t>
            </a:r>
            <a:r>
              <a:rPr lang="fr-FR" altLang="en-US" b="1" dirty="0" smtClean="0"/>
              <a:t>2017-2018</a:t>
            </a:r>
            <a:endParaRPr lang="fr-FR" altLang="en-US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2" y="449263"/>
            <a:ext cx="7138356" cy="181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48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UrlMapping</a:t>
            </a:r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092450" cy="3346450"/>
          </a:xfrm>
        </p:spPr>
        <p:txBody>
          <a:bodyPr/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des 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redirections</a:t>
            </a: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Expressions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régulières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Vers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 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controllers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actions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Vers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 vues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332" t="23620" r="58121" b="28360"/>
          <a:stretch/>
        </p:blipFill>
        <p:spPr>
          <a:xfrm>
            <a:off x="3721100" y="1825625"/>
            <a:ext cx="5283200" cy="38501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3190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8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2940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GORM</a:t>
            </a:r>
            <a:endParaRPr lang="fr-FR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Grails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Object </a:t>
            </a:r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Relational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Mapping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Illusion de base de donnée orientée objet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Correspondance monde objet / monde relationnel </a:t>
            </a: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Appel de méthodes objets de haut niveau 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605087" y="3858221"/>
            <a:ext cx="391026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dirty="0" err="1"/>
              <a:t>def</a:t>
            </a:r>
            <a:r>
              <a:rPr lang="fr-FR" sz="2000" dirty="0"/>
              <a:t> book = </a:t>
            </a:r>
            <a:r>
              <a:rPr lang="fr-FR" sz="2000" dirty="0" err="1"/>
              <a:t>Book.findByTitle</a:t>
            </a:r>
            <a:r>
              <a:rPr lang="fr-FR" sz="2000" dirty="0"/>
              <a:t>("Groovy in Action")</a:t>
            </a:r>
          </a:p>
          <a:p>
            <a:r>
              <a:rPr lang="fr-FR" sz="2000" dirty="0"/>
              <a:t> </a:t>
            </a:r>
            <a:r>
              <a:rPr lang="fr-FR" sz="2000" dirty="0" smtClean="0"/>
              <a:t>book </a:t>
            </a:r>
          </a:p>
          <a:p>
            <a:r>
              <a:rPr lang="fr-FR" sz="2000" dirty="0" smtClean="0"/>
              <a:t>         .</a:t>
            </a:r>
            <a:r>
              <a:rPr lang="fr-FR" sz="2000" dirty="0" err="1" smtClean="0"/>
              <a:t>addToAuthors</a:t>
            </a:r>
            <a:r>
              <a:rPr lang="fr-FR" sz="2000" dirty="0" smtClean="0"/>
              <a:t>(</a:t>
            </a:r>
            <a:r>
              <a:rPr lang="fr-FR" sz="2000" dirty="0" err="1" smtClean="0"/>
              <a:t>name</a:t>
            </a:r>
            <a:r>
              <a:rPr lang="fr-FR" sz="2000" dirty="0" smtClean="0"/>
              <a:t>:’’</a:t>
            </a:r>
            <a:r>
              <a:rPr lang="fr-FR" sz="2000" dirty="0" err="1" smtClean="0"/>
              <a:t>aaa</a:t>
            </a:r>
            <a:r>
              <a:rPr lang="fr-FR" sz="2000" dirty="0" smtClean="0"/>
              <a:t>’’)   </a:t>
            </a:r>
            <a:endParaRPr lang="fr-FR" sz="2000" dirty="0" smtClean="0"/>
          </a:p>
          <a:p>
            <a:r>
              <a:rPr lang="fr-FR" sz="2000" dirty="0" smtClean="0"/>
              <a:t>         </a:t>
            </a:r>
            <a:r>
              <a:rPr lang="fr-FR" sz="2000" dirty="0"/>
              <a:t>.</a:t>
            </a:r>
            <a:r>
              <a:rPr lang="fr-FR" sz="2000" dirty="0" err="1" smtClean="0"/>
              <a:t>addToAuthors</a:t>
            </a:r>
            <a:r>
              <a:rPr lang="fr-FR" sz="2000" dirty="0" smtClean="0"/>
              <a:t>(</a:t>
            </a:r>
            <a:r>
              <a:rPr lang="fr-FR" sz="2000" dirty="0" err="1" smtClean="0"/>
              <a:t>name</a:t>
            </a:r>
            <a:r>
              <a:rPr lang="fr-FR" sz="2000" dirty="0" smtClean="0"/>
              <a:t>:’’</a:t>
            </a:r>
            <a:r>
              <a:rPr lang="fr-FR" sz="2000" dirty="0" err="1" smtClean="0"/>
              <a:t>bbb</a:t>
            </a:r>
            <a:r>
              <a:rPr lang="fr-FR" sz="2000" dirty="0" smtClean="0"/>
              <a:t>’’) </a:t>
            </a:r>
            <a:endParaRPr lang="fr-FR" sz="2000" dirty="0"/>
          </a:p>
          <a:p>
            <a:r>
              <a:rPr lang="fr-FR" sz="2000" dirty="0"/>
              <a:t>         .</a:t>
            </a:r>
            <a:r>
              <a:rPr lang="fr-FR" sz="2000" dirty="0" err="1"/>
              <a:t>save</a:t>
            </a:r>
            <a:r>
              <a:rPr lang="fr-FR" sz="2000" dirty="0"/>
              <a:t>() </a:t>
            </a:r>
          </a:p>
        </p:txBody>
      </p:sp>
      <p:sp>
        <p:nvSpPr>
          <p:cNvPr id="5" name="Rectangle 4"/>
          <p:cNvSpPr/>
          <p:nvPr/>
        </p:nvSpPr>
        <p:spPr>
          <a:xfrm>
            <a:off x="120015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9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5019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Manipulation des objets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34255"/>
          </a:xfrm>
        </p:spPr>
        <p:txBody>
          <a:bodyPr>
            <a:normAutofit/>
          </a:bodyPr>
          <a:lstStyle/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Requêtes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 une base de donnée via GORM </a:t>
            </a: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Récupération par ID : 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Object.get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Récupération de tous les objets :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Object.list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</a:p>
          <a:p>
            <a:pPr lvl="2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Object.getAll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Requête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 propriété : </a:t>
            </a:r>
          </a:p>
          <a:p>
            <a:pPr lvl="2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Object.findByName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(‘’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lenom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’’)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Object.findAllByName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(‘’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lenom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’’)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Sauvegarde 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objectInstance.save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Ajout 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vehiculeInstance.addToRoues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(new Roue(..))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Suppression 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objectInstance.delete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</a:p>
        </p:txBody>
      </p:sp>
      <p:sp>
        <p:nvSpPr>
          <p:cNvPr id="4" name="Rectangle 3"/>
          <p:cNvSpPr/>
          <p:nvPr/>
        </p:nvSpPr>
        <p:spPr>
          <a:xfrm>
            <a:off x="120015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059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i18n</a:t>
            </a:r>
            <a:r>
              <a:rPr lang="fr-FR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fr-FR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0015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11</a:t>
            </a:r>
            <a:endParaRPr lang="fr-FR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6096000" y="2045254"/>
            <a:ext cx="2876550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Internationalisation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Injection via </a:t>
            </a:r>
            <a:r>
              <a:rPr kumimoji="0" lang="fr-FR" altLang="fr-F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gettext</a:t>
            </a:r>
            <a:endParaRPr lang="fr-FR" altLang="fr-F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17 langues par défaut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${message (code:’’</a:t>
            </a:r>
            <a:r>
              <a:rPr kumimoji="0" lang="fr-FR" altLang="fr-F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lb.hello</a:t>
            </a:r>
            <a:r>
              <a:rPr kumimoji="0" lang="fr-FR" altLang="fr-F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’’)}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&lt;</a:t>
            </a:r>
            <a:r>
              <a:rPr kumimoji="0" lang="fr-FR" altLang="fr-F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g:message</a:t>
            </a:r>
            <a:r>
              <a:rPr kumimoji="0" lang="fr-FR" altLang="fr-FR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code=‘’</a:t>
            </a:r>
            <a:r>
              <a:rPr kumimoji="0" lang="fr-FR" altLang="fr-FR" sz="18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my.localized.content</a:t>
            </a:r>
            <a:r>
              <a:rPr kumimoji="0" lang="fr-FR" altLang="fr-FR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’’ </a:t>
            </a:r>
            <a:r>
              <a:rPr kumimoji="0" lang="fr-FR" altLang="fr-FR" sz="18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args</a:t>
            </a:r>
            <a:r>
              <a:rPr lang="fr-FR" altLang="fr-FR" sz="1800" dirty="0" smtClean="0">
                <a:latin typeface="Arial" panose="020B0604020202020204" pitchFamily="34" charset="0"/>
              </a:rPr>
              <a:t>=‘’</a:t>
            </a:r>
            <a:r>
              <a:rPr kumimoji="0" lang="fr-FR" altLang="fr-FR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{[‘</a:t>
            </a:r>
            <a:r>
              <a:rPr kumimoji="0" lang="fr-FR" altLang="fr-FR" sz="18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Juan’,’lunes</a:t>
            </a:r>
            <a:r>
              <a:rPr kumimoji="0" lang="fr-FR" altLang="fr-FR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’]}’’/&gt;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my.localized.content</a:t>
            </a:r>
            <a:r>
              <a:rPr kumimoji="0" lang="fr-FR" altLang="fr-F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=Hi, {0}. hi {1}.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render</a:t>
            </a:r>
            <a:r>
              <a:rPr kumimoji="0" lang="fr-FR" altLang="fr-F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Hi,</a:t>
            </a:r>
            <a:r>
              <a:rPr kumimoji="0" lang="fr-FR" altLang="fr-FR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Juan.hi</a:t>
            </a:r>
            <a:r>
              <a:rPr kumimoji="0" lang="fr-FR" altLang="fr-F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lunes.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4017" t="11368" r="18384" b="5670"/>
          <a:stretch/>
        </p:blipFill>
        <p:spPr>
          <a:xfrm>
            <a:off x="233362" y="2045254"/>
            <a:ext cx="5861562" cy="352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22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42920"/>
            <a:ext cx="7886700" cy="665020"/>
          </a:xfrm>
        </p:spPr>
        <p:txBody>
          <a:bodyPr>
            <a:normAutofit fontScale="90000"/>
          </a:bodyPr>
          <a:lstStyle/>
          <a:p>
            <a:r>
              <a:rPr lang="fr-FR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fr-F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EFCE907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9698.799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983581"/>
            <a:ext cx="9144000" cy="487441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31426" y="1438426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64638" y="1438426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6306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Expressions régulières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Les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servlets avec </a:t>
            </a:r>
            <a:r>
              <a:rPr lang="fr-FR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Groovlets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rails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bject </a:t>
            </a:r>
            <a:r>
              <a:rPr lang="fr-F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elational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fr-F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apping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(GORM) : un module de persistance</a:t>
            </a:r>
          </a:p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GSP pour 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GroovyServer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Pages : similaire aux pages </a:t>
            </a:r>
            <a:r>
              <a:rPr lang="fr-FR" b="1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 tooltip="Dictionnaire des développeurs"/>
              </a:rPr>
              <a:t>JSP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95388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17621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13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2508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r>
              <a:rPr lang="fr-FR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  <a:endParaRPr lang="fr-FR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Groovy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c’est quoi?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Avantages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Composants d’un projet </a:t>
            </a:r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grails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Grom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0015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913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Groovy, c’est quoi ? </a:t>
            </a:r>
            <a:endParaRPr lang="fr-FR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Langage OO destiné à la plateforme Java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Alternative inspirée de Python, Ruby et </a:t>
            </a:r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Smalltalk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Intégré et compatible avec la JVM </a:t>
            </a: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On peux utiliser des librairies Java </a:t>
            </a: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Être utilisé directement dans des classes Java</a:t>
            </a:r>
          </a:p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0015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880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Avantages</a:t>
            </a:r>
            <a:endParaRPr lang="fr-FR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MVC : Facile à utiliser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GSP 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Langage de template simple et complet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GORM : Modélisation et accès aux données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 de donnée simulée (développement)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Internationalisation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Tests &amp; Tests unitaires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très riche 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0015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188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</a:t>
            </a:r>
            <a:r>
              <a:rPr lang="fr-FR" sz="4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closures</a:t>
            </a:r>
            <a:endParaRPr lang="fr-FR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Groovy est capable d'interpréter du code contenu entre les caractères { et }, d'en faire le corps d'une méthode, et ceci sans avoir à créer une classe : c'est une fonctionnalité appelée </a:t>
            </a:r>
            <a:r>
              <a:rPr lang="fr-FR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closure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28650" y="3668224"/>
            <a:ext cx="788670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00" dirty="0"/>
              <a:t>La syntaxe d'une </a:t>
            </a:r>
            <a:r>
              <a:rPr lang="fr-FR" sz="2100" dirty="0" err="1"/>
              <a:t>closure</a:t>
            </a:r>
            <a:r>
              <a:rPr lang="fr-FR" sz="2100" dirty="0"/>
              <a:t> est la suivante :</a:t>
            </a:r>
            <a:r>
              <a:rPr lang="fr-FR" altLang="fr-FR" sz="2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fr-FR" altLang="fr-FR" sz="2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2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{ [</a:t>
            </a:r>
            <a:r>
              <a:rPr lang="fr-FR" altLang="fr-FR" sz="21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closureArguments</a:t>
            </a:r>
            <a:r>
              <a:rPr lang="fr-FR" altLang="fr-FR" sz="2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-&gt;] </a:t>
            </a:r>
            <a:r>
              <a:rPr lang="fr-FR" altLang="fr-FR" sz="21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statements</a:t>
            </a:r>
            <a:r>
              <a:rPr lang="fr-FR" altLang="fr-FR" sz="2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r>
              <a:rPr lang="fr-FR" altLang="fr-FR" sz="2100" dirty="0"/>
              <a:t> </a:t>
            </a:r>
            <a:endParaRPr lang="fr-FR" altLang="fr-FR" sz="2100" dirty="0">
              <a:latin typeface="Arial" panose="020B0604020202020204" pitchFamily="34" charset="0"/>
            </a:endParaRPr>
          </a:p>
          <a:p>
            <a:r>
              <a:rPr lang="fr-FR" sz="2100" dirty="0"/>
              <a:t>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20015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3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4962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Composants d’un projet </a:t>
            </a:r>
            <a:r>
              <a:rPr lang="fr-FR" sz="4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Grails</a:t>
            </a:r>
            <a:endParaRPr lang="fr-FR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27126"/>
            <a:ext cx="7886700" cy="4600995"/>
          </a:xfrm>
        </p:spPr>
        <p:txBody>
          <a:bodyPr>
            <a:normAutofit/>
          </a:bodyPr>
          <a:lstStyle/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Config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Domain : Définition du modèle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 : Contrôleurs web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i18n : Internationalisation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Service : Couche de service </a:t>
            </a:r>
          </a:p>
          <a:p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Groovy Server Pages GSP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SRC : Autre sources (Java / Groovy)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 : Tests unitaires et d’intégration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ressources web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0015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0547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DataSources</a:t>
            </a:r>
            <a:r>
              <a:rPr lang="fr-FR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fr-FR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6350" y="2291396"/>
            <a:ext cx="3950844" cy="3665857"/>
          </a:xfrm>
        </p:spPr>
        <p:txBody>
          <a:bodyPr>
            <a:normAutofit fontScale="92500" lnSpcReduction="20000"/>
          </a:bodyPr>
          <a:lstStyle/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Configurations base de données 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Différentiation Production / Test / Production </a:t>
            </a:r>
          </a:p>
          <a:p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dbCreate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Paramètre important qui définit le comportement au lancement du projet 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-drop </a:t>
            </a: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update 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1458" t="14578" r="31881" b="19359"/>
          <a:stretch/>
        </p:blipFill>
        <p:spPr>
          <a:xfrm>
            <a:off x="228600" y="2028825"/>
            <a:ext cx="4343400" cy="4381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0015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073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BuildConfig</a:t>
            </a:r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876115" cy="4351338"/>
          </a:xfrm>
        </p:spPr>
        <p:txBody>
          <a:bodyPr/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Configurations des dépendances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Port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 déploiement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 plugins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runtime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build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fr-F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compile </a:t>
            </a:r>
          </a:p>
          <a:p>
            <a:pPr lvl="1"/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provided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1042" t="15451" r="46252" b="11767"/>
          <a:stretch/>
        </p:blipFill>
        <p:spPr>
          <a:xfrm>
            <a:off x="4692464" y="1922547"/>
            <a:ext cx="3822886" cy="478529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0015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6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2719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 SQL avec </a:t>
            </a:r>
            <a:r>
              <a:rPr lang="fr-FR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Groovy</a:t>
            </a:r>
            <a:endParaRPr lang="fr-F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 de limites, Groovy est capable d'interagir avec votre </a:t>
            </a:r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 tooltip="Dictionnaire des développeurs"/>
              </a:rPr>
              <a:t>SGBD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via un pilote </a:t>
            </a:r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3" tooltip="Dictionnaire des développeurs"/>
              </a:rPr>
              <a:t>JDBC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grâce à son module 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GSQL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Ecrire dans la base de donne:</a:t>
            </a:r>
          </a:p>
          <a:p>
            <a:pPr lvl="1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sql.execute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sql.executeUpdate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Lire :</a:t>
            </a:r>
          </a:p>
          <a:p>
            <a:pPr lvl="1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sql.query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sql.eachRow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sql.firstRow</a:t>
            </a: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fr-F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sql.rows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fr-F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</a:t>
            </a:r>
            <a:r>
              <a:rPr lang="fr-F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00150" y="1419225"/>
            <a:ext cx="7772400" cy="271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233362" y="1419225"/>
            <a:ext cx="790575" cy="2714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7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4352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681</TotalTime>
  <Words>564</Words>
  <Application>Microsoft Office PowerPoint</Application>
  <PresentationFormat>On-screen Show (4:3)</PresentationFormat>
  <Paragraphs>126</Paragraphs>
  <Slides>15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Times New Roman</vt:lpstr>
      <vt:lpstr>Office Theme</vt:lpstr>
      <vt:lpstr>PowerPoint Presentation</vt:lpstr>
      <vt:lpstr>plan</vt:lpstr>
      <vt:lpstr>Groovy, c’est quoi ? </vt:lpstr>
      <vt:lpstr>Avantages</vt:lpstr>
      <vt:lpstr>Les closures</vt:lpstr>
      <vt:lpstr>Composants d’un projet Grails</vt:lpstr>
      <vt:lpstr>DataSources </vt:lpstr>
      <vt:lpstr>BuildConfig </vt:lpstr>
      <vt:lpstr>Le SQL avec Groovy</vt:lpstr>
      <vt:lpstr>UrlMapping </vt:lpstr>
      <vt:lpstr>GORM</vt:lpstr>
      <vt:lpstr>Manipulation des objets </vt:lpstr>
      <vt:lpstr>i18n </vt:lpstr>
      <vt:lpstr>Demo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marwan alwan</dc:creator>
  <cp:lastModifiedBy>marwan alwan</cp:lastModifiedBy>
  <cp:revision>129</cp:revision>
  <dcterms:created xsi:type="dcterms:W3CDTF">2017-12-29T14:10:08Z</dcterms:created>
  <dcterms:modified xsi:type="dcterms:W3CDTF">2018-01-12T15:15:35Z</dcterms:modified>
</cp:coreProperties>
</file>

<file path=docProps/thumbnail.jpeg>
</file>